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14" name="Google Shape;214;p10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24" name="Google Shape;224;p11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0" name="Google Shape;110;p3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2.png"/><Relationship Id="rId13" Type="http://schemas.openxmlformats.org/officeDocument/2006/relationships/image" Target="../media/image8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Relationship Id="rId7" Type="http://schemas.openxmlformats.org/officeDocument/2006/relationships/image" Target="../media/image26.png"/><Relationship Id="rId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23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26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25.png"/><Relationship Id="rId6" Type="http://schemas.openxmlformats.org/officeDocument/2006/relationships/image" Target="../media/image33.png"/><Relationship Id="rId7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9" Type="http://schemas.openxmlformats.org/officeDocument/2006/relationships/image" Target="../media/image8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1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Relationship Id="rId5" Type="http://schemas.openxmlformats.org/officeDocument/2006/relationships/image" Target="../media/image30.jpg"/><Relationship Id="rId6" Type="http://schemas.openxmlformats.org/officeDocument/2006/relationships/image" Target="../media/image20.png"/><Relationship Id="rId7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9" Type="http://schemas.openxmlformats.org/officeDocument/2006/relationships/image" Target="../media/image43.jp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42.png"/><Relationship Id="rId8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3304700" y="2012175"/>
            <a:ext cx="139689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700">
                <a:solidFill>
                  <a:srgbClr val="FFF2CC"/>
                </a:solidFill>
              </a:rPr>
              <a:t>Balkan Travel</a:t>
            </a:r>
            <a:endParaRPr b="1" sz="147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430775" y="6029875"/>
            <a:ext cx="10782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FFFFFF"/>
                </a:solidFill>
              </a:rPr>
              <a:t>Отбор GNK</a:t>
            </a:r>
            <a:endParaRPr b="1" sz="1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12165598" y="5246750"/>
            <a:ext cx="3933122" cy="3413350"/>
          </a:xfrm>
          <a:custGeom>
            <a:rect b="b" l="l" r="r" t="t"/>
            <a:pathLst>
              <a:path extrusionOk="0" h="3413350" w="3933122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7618" l="0" r="0" t="-7609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22"/>
          <p:cNvSpPr txBox="1"/>
          <p:nvPr/>
        </p:nvSpPr>
        <p:spPr>
          <a:xfrm>
            <a:off x="1922625" y="3444825"/>
            <a:ext cx="14442900" cy="3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6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8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Благодар</a:t>
            </a:r>
            <a:r>
              <a:rPr b="1" lang="en-US" sz="11800">
                <a:solidFill>
                  <a:srgbClr val="FFF2CC"/>
                </a:solidFill>
              </a:rPr>
              <a:t>им Ви</a:t>
            </a:r>
            <a:r>
              <a:rPr b="1" lang="en-US" sz="118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 за вниманието!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23"/>
          <p:cNvSpPr txBox="1"/>
          <p:nvPr/>
        </p:nvSpPr>
        <p:spPr>
          <a:xfrm>
            <a:off x="2291625" y="879246"/>
            <a:ext cx="1370475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39">
                <a:solidFill>
                  <a:srgbClr val="F9F0D7"/>
                </a:solidFill>
                <a:latin typeface="Arial"/>
                <a:ea typeface="Arial"/>
                <a:cs typeface="Arial"/>
                <a:sym typeface="Arial"/>
              </a:rPr>
              <a:t>Сълита за използване </a:t>
            </a:r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158900" y="2538106"/>
            <a:ext cx="2531696" cy="2509446"/>
          </a:xfrm>
          <a:custGeom>
            <a:rect b="b" l="l" r="r" t="t"/>
            <a:pathLst>
              <a:path extrusionOk="0" h="2509446" w="253169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23"/>
          <p:cNvSpPr/>
          <p:nvPr/>
        </p:nvSpPr>
        <p:spPr>
          <a:xfrm>
            <a:off x="493500" y="5498050"/>
            <a:ext cx="3331348" cy="4047104"/>
          </a:xfrm>
          <a:custGeom>
            <a:rect b="b" l="l" r="r" t="t"/>
            <a:pathLst>
              <a:path extrusionOk="0" h="4047104" w="3331348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51114" l="-81624" r="-83423" t="-67063"/>
            </a:stretch>
          </a:blipFill>
          <a:ln>
            <a:noFill/>
          </a:ln>
        </p:spPr>
      </p:sp>
      <p:sp>
        <p:nvSpPr>
          <p:cNvPr id="233" name="Google Shape;233;p23"/>
          <p:cNvSpPr/>
          <p:nvPr/>
        </p:nvSpPr>
        <p:spPr>
          <a:xfrm>
            <a:off x="3824850" y="6319944"/>
            <a:ext cx="3043952" cy="3017200"/>
          </a:xfrm>
          <a:custGeom>
            <a:rect b="b" l="l" r="r" t="t"/>
            <a:pathLst>
              <a:path extrusionOk="0" h="3017200" w="3043952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23"/>
          <p:cNvSpPr/>
          <p:nvPr/>
        </p:nvSpPr>
        <p:spPr>
          <a:xfrm>
            <a:off x="6947850" y="6005840"/>
            <a:ext cx="3331348" cy="3331308"/>
          </a:xfrm>
          <a:custGeom>
            <a:rect b="b" l="l" r="r" t="t"/>
            <a:pathLst>
              <a:path extrusionOk="0" h="3331308" w="333134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23"/>
          <p:cNvSpPr/>
          <p:nvPr/>
        </p:nvSpPr>
        <p:spPr>
          <a:xfrm>
            <a:off x="10279200" y="5964826"/>
            <a:ext cx="3443650" cy="3413354"/>
          </a:xfrm>
          <a:custGeom>
            <a:rect b="b" l="l" r="r" t="t"/>
            <a:pathLst>
              <a:path extrusionOk="0" h="3413354" w="3443650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23"/>
          <p:cNvSpPr/>
          <p:nvPr/>
        </p:nvSpPr>
        <p:spPr>
          <a:xfrm>
            <a:off x="13575250" y="5711106"/>
            <a:ext cx="3955548" cy="3920782"/>
          </a:xfrm>
          <a:custGeom>
            <a:rect b="b" l="l" r="r" t="t"/>
            <a:pathLst>
              <a:path extrusionOk="0" h="3920782" w="3955548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23"/>
          <p:cNvSpPr/>
          <p:nvPr/>
        </p:nvSpPr>
        <p:spPr>
          <a:xfrm>
            <a:off x="2690604" y="2493572"/>
            <a:ext cx="3215350" cy="2790400"/>
          </a:xfrm>
          <a:custGeom>
            <a:rect b="b" l="l" r="r" t="t"/>
            <a:pathLst>
              <a:path extrusionOk="0" h="2790400" w="321535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7612" l="0" r="0" t="-7612"/>
            </a:stretch>
          </a:blipFill>
          <a:ln>
            <a:noFill/>
          </a:ln>
        </p:spPr>
      </p:sp>
      <p:sp>
        <p:nvSpPr>
          <p:cNvPr id="238" name="Google Shape;238;p23"/>
          <p:cNvSpPr/>
          <p:nvPr/>
        </p:nvSpPr>
        <p:spPr>
          <a:xfrm>
            <a:off x="6071294" y="2283674"/>
            <a:ext cx="2770760" cy="2404578"/>
          </a:xfrm>
          <a:custGeom>
            <a:rect b="b" l="l" r="r" t="t"/>
            <a:pathLst>
              <a:path extrusionOk="0" h="2404578" w="2770760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7612" l="0" r="0" t="-7612"/>
            </a:stretch>
          </a:blipFill>
          <a:ln>
            <a:noFill/>
          </a:ln>
        </p:spPr>
      </p:sp>
      <p:sp>
        <p:nvSpPr>
          <p:cNvPr id="239" name="Google Shape;239;p23"/>
          <p:cNvSpPr/>
          <p:nvPr/>
        </p:nvSpPr>
        <p:spPr>
          <a:xfrm>
            <a:off x="8942546" y="2593522"/>
            <a:ext cx="2985072" cy="2590526"/>
          </a:xfrm>
          <a:custGeom>
            <a:rect b="b" l="l" r="r" t="t"/>
            <a:pathLst>
              <a:path extrusionOk="0" h="2590526" w="2985072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-7613" l="0" r="0" t="-7614"/>
            </a:stretch>
          </a:blipFill>
          <a:ln>
            <a:noFill/>
          </a:ln>
        </p:spPr>
      </p:sp>
      <p:sp>
        <p:nvSpPr>
          <p:cNvPr id="240" name="Google Shape;240;p23"/>
          <p:cNvSpPr/>
          <p:nvPr/>
        </p:nvSpPr>
        <p:spPr>
          <a:xfrm>
            <a:off x="11351198" y="2182100"/>
            <a:ext cx="3933122" cy="3413350"/>
          </a:xfrm>
          <a:custGeom>
            <a:rect b="b" l="l" r="r" t="t"/>
            <a:pathLst>
              <a:path extrusionOk="0" h="3413350" w="3933122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-7612" l="0" r="0" t="-7612"/>
            </a:stretch>
          </a:blipFill>
          <a:ln>
            <a:noFill/>
          </a:ln>
        </p:spPr>
      </p:sp>
      <p:sp>
        <p:nvSpPr>
          <p:cNvPr id="241" name="Google Shape;241;p23"/>
          <p:cNvSpPr/>
          <p:nvPr/>
        </p:nvSpPr>
        <p:spPr>
          <a:xfrm>
            <a:off x="14510600" y="1850796"/>
            <a:ext cx="3623290" cy="3591446"/>
          </a:xfrm>
          <a:custGeom>
            <a:rect b="b" l="l" r="r" t="t"/>
            <a:pathLst>
              <a:path extrusionOk="0" h="3591446" w="3623290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 flipH="1">
            <a:off x="-1" y="0"/>
            <a:ext cx="18518189" cy="10287000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14"/>
          <p:cNvSpPr/>
          <p:nvPr/>
        </p:nvSpPr>
        <p:spPr>
          <a:xfrm>
            <a:off x="0" y="0"/>
            <a:ext cx="4960315" cy="10492225"/>
          </a:xfrm>
          <a:custGeom>
            <a:rect b="b" l="l" r="r" t="t"/>
            <a:pathLst>
              <a:path extrusionOk="0" h="10492225" w="4540334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232535" t="0"/>
            </a:stretch>
          </a:blipFill>
          <a:ln>
            <a:noFill/>
          </a:ln>
        </p:spPr>
      </p:sp>
      <p:sp>
        <p:nvSpPr>
          <p:cNvPr id="102" name="Google Shape;102;p14"/>
          <p:cNvSpPr/>
          <p:nvPr/>
        </p:nvSpPr>
        <p:spPr>
          <a:xfrm>
            <a:off x="11675082" y="-1"/>
            <a:ext cx="6846982" cy="10492225"/>
          </a:xfrm>
          <a:custGeom>
            <a:rect b="b" l="l" r="r" t="t"/>
            <a:pathLst>
              <a:path extrusionOk="0" h="10492225" w="6846982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20512" r="0" t="0"/>
            </a:stretch>
          </a:blipFill>
          <a:ln>
            <a:noFill/>
          </a:ln>
        </p:spPr>
      </p:sp>
      <p:sp>
        <p:nvSpPr>
          <p:cNvPr id="103" name="Google Shape;103;p14"/>
          <p:cNvSpPr txBox="1"/>
          <p:nvPr/>
        </p:nvSpPr>
        <p:spPr>
          <a:xfrm>
            <a:off x="2514600" y="359587"/>
            <a:ext cx="139065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Проблемът и настоящите решения</a:t>
            </a:r>
            <a:endParaRPr b="1" sz="80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2514600" y="3145675"/>
            <a:ext cx="14098800" cy="5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46100" lvl="0" marL="45720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Char char="-"/>
            </a:pPr>
            <a:r>
              <a:rPr b="1" lang="en-US" sz="5000">
                <a:solidFill>
                  <a:srgbClr val="FFFFFF"/>
                </a:solidFill>
              </a:rPr>
              <a:t>Затруднения при намирането на информация за валути в различните балкански държави при пътуване;</a:t>
            </a:r>
            <a:endParaRPr b="1" sz="5000">
              <a:solidFill>
                <a:srgbClr val="FFFFFF"/>
              </a:solidFill>
            </a:endParaRPr>
          </a:p>
          <a:p>
            <a:pPr indent="-546100" lvl="0" marL="45720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Char char="-"/>
            </a:pPr>
            <a:r>
              <a:rPr b="1" lang="en-US" sz="5000">
                <a:solidFill>
                  <a:srgbClr val="FFFFFF"/>
                </a:solidFill>
              </a:rPr>
              <a:t>Липса на обща култура по отношение на традиционни ястия и елитни университети на Балканите.</a:t>
            </a:r>
            <a:endParaRPr b="1" sz="5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FFFFFF"/>
              </a:solidFill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14901750" y="7044087"/>
            <a:ext cx="3620325" cy="3419120"/>
          </a:xfrm>
          <a:custGeom>
            <a:rect b="b" l="l" r="r" t="t"/>
            <a:pathLst>
              <a:path extrusionOk="0" h="2509446" w="253169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14"/>
          <p:cNvSpPr/>
          <p:nvPr/>
        </p:nvSpPr>
        <p:spPr>
          <a:xfrm>
            <a:off x="148142" y="7186997"/>
            <a:ext cx="3215350" cy="2790400"/>
          </a:xfrm>
          <a:custGeom>
            <a:rect b="b" l="l" r="r" t="t"/>
            <a:pathLst>
              <a:path extrusionOk="0" h="2790400" w="321535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7618" l="0" r="0" t="-7609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15"/>
          <p:cNvSpPr/>
          <p:nvPr/>
        </p:nvSpPr>
        <p:spPr>
          <a:xfrm>
            <a:off x="12868100" y="4477448"/>
            <a:ext cx="5271296" cy="5271204"/>
          </a:xfrm>
          <a:custGeom>
            <a:rect b="b" l="l" r="r" t="t"/>
            <a:pathLst>
              <a:path extrusionOk="0" h="5271204" w="5271296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15"/>
          <p:cNvSpPr txBox="1"/>
          <p:nvPr/>
        </p:nvSpPr>
        <p:spPr>
          <a:xfrm>
            <a:off x="5562600" y="730412"/>
            <a:ext cx="11206823" cy="1474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1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5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Цел на проекта</a:t>
            </a:r>
            <a:endParaRPr b="1" sz="115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426450" y="3082525"/>
            <a:ext cx="168513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46100" lvl="0" marL="45720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Char char="-"/>
            </a:pPr>
            <a:r>
              <a:rPr b="1" lang="en-US" sz="5000">
                <a:solidFill>
                  <a:srgbClr val="FFFFFF"/>
                </a:solidFill>
              </a:rPr>
              <a:t>Удобно и функционално уеб приложение;</a:t>
            </a:r>
            <a:endParaRPr b="1" sz="5000">
              <a:solidFill>
                <a:srgbClr val="FFFFFF"/>
              </a:solidFill>
            </a:endParaRPr>
          </a:p>
          <a:p>
            <a:pPr indent="-546100" lvl="0" marL="45720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Char char="-"/>
            </a:pPr>
            <a:r>
              <a:rPr b="1" lang="en-US" sz="5000">
                <a:solidFill>
                  <a:srgbClr val="FFFFFF"/>
                </a:solidFill>
              </a:rPr>
              <a:t>Помощ на потребителите при планирането и изпълнението на техните пътувания;</a:t>
            </a:r>
            <a:endParaRPr b="1" sz="5000">
              <a:solidFill>
                <a:srgbClr val="FFFFFF"/>
              </a:solidFill>
            </a:endParaRPr>
          </a:p>
          <a:p>
            <a:pPr indent="-546100" lvl="0" marL="45720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Char char="-"/>
            </a:pPr>
            <a:r>
              <a:rPr b="1" lang="en-US" sz="5000">
                <a:solidFill>
                  <a:srgbClr val="FFFFFF"/>
                </a:solidFill>
              </a:rPr>
              <a:t>Улеснява и подобрява пътуването на потребителите.</a:t>
            </a:r>
            <a:endParaRPr b="1" sz="5000">
              <a:solidFill>
                <a:srgbClr val="FFFFFF"/>
              </a:solidFill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1899575" y="7273776"/>
            <a:ext cx="2841011" cy="2875751"/>
          </a:xfrm>
          <a:custGeom>
            <a:rect b="b" l="l" r="r" t="t"/>
            <a:pathLst>
              <a:path extrusionOk="0" h="3413354" w="3443650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/>
          <p:nvPr/>
        </p:nvSpPr>
        <p:spPr>
          <a:xfrm flipH="1">
            <a:off x="-230191" y="0"/>
            <a:ext cx="18518189" cy="10287000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16"/>
          <p:cNvSpPr txBox="1"/>
          <p:nvPr/>
        </p:nvSpPr>
        <p:spPr>
          <a:xfrm>
            <a:off x="1978663" y="1021073"/>
            <a:ext cx="161364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86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600">
                <a:solidFill>
                  <a:srgbClr val="FFF2CC"/>
                </a:solidFill>
              </a:rPr>
              <a:t>Н</a:t>
            </a:r>
            <a:r>
              <a:rPr b="1" lang="en-US" sz="116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ашето решение</a:t>
            </a:r>
            <a:endParaRPr b="1" sz="116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/>
          <p:nvPr/>
        </p:nvSpPr>
        <p:spPr>
          <a:xfrm flipH="1" rot="10800000">
            <a:off x="-230193" y="8775183"/>
            <a:ext cx="5309302" cy="1580079"/>
          </a:xfrm>
          <a:custGeom>
            <a:rect b="b" l="l" r="r" t="t"/>
            <a:pathLst>
              <a:path extrusionOk="0" h="1580079" w="5309302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36891" l="0" r="-8710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/>
          <p:nvPr/>
        </p:nvSpPr>
        <p:spPr>
          <a:xfrm rot="10800000">
            <a:off x="15495554" y="-40233"/>
            <a:ext cx="2792446" cy="1557854"/>
          </a:xfrm>
          <a:custGeom>
            <a:rect b="b" l="l" r="r" t="t"/>
            <a:pathLst>
              <a:path extrusionOk="0" h="1557854" w="2792446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76640" t="-244601"/>
            </a:stretch>
          </a:blipFill>
          <a:ln>
            <a:noFill/>
          </a:ln>
        </p:spPr>
      </p:sp>
      <p:sp>
        <p:nvSpPr>
          <p:cNvPr id="128" name="Google Shape;128;p16"/>
          <p:cNvSpPr/>
          <p:nvPr/>
        </p:nvSpPr>
        <p:spPr>
          <a:xfrm>
            <a:off x="581654" y="173123"/>
            <a:ext cx="2794018" cy="2769462"/>
          </a:xfrm>
          <a:custGeom>
            <a:rect b="b" l="l" r="r" t="t"/>
            <a:pathLst>
              <a:path extrusionOk="0" h="2769462" w="2794018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16"/>
          <p:cNvSpPr/>
          <p:nvPr/>
        </p:nvSpPr>
        <p:spPr>
          <a:xfrm>
            <a:off x="11926519" y="5660157"/>
            <a:ext cx="7138070" cy="5861269"/>
          </a:xfrm>
          <a:custGeom>
            <a:rect b="b" l="l" r="r" t="t"/>
            <a:pathLst>
              <a:path extrusionOk="0" h="5861269" w="713807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52748" r="0" t="-113894"/>
            </a:stretch>
          </a:blipFill>
          <a:ln>
            <a:noFill/>
          </a:ln>
        </p:spPr>
      </p:sp>
      <p:sp>
        <p:nvSpPr>
          <p:cNvPr id="130" name="Google Shape;130;p16"/>
          <p:cNvSpPr txBox="1"/>
          <p:nvPr/>
        </p:nvSpPr>
        <p:spPr>
          <a:xfrm>
            <a:off x="797250" y="3082525"/>
            <a:ext cx="1648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FFFFF"/>
                </a:solidFill>
              </a:rPr>
              <a:t>Balkan Travel - Web/Mobile приложение</a:t>
            </a:r>
            <a:endParaRPr b="1" sz="5400">
              <a:solidFill>
                <a:srgbClr val="FFFFFF"/>
              </a:solidFill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375" y="4255105"/>
            <a:ext cx="7705251" cy="417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39200" y="4250417"/>
            <a:ext cx="7825853" cy="417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/>
          <p:nvPr/>
        </p:nvSpPr>
        <p:spPr>
          <a:xfrm flipH="1">
            <a:off x="-1" y="0"/>
            <a:ext cx="18518189" cy="10287000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17"/>
          <p:cNvSpPr/>
          <p:nvPr/>
        </p:nvSpPr>
        <p:spPr>
          <a:xfrm>
            <a:off x="0" y="0"/>
            <a:ext cx="4866751" cy="10287000"/>
          </a:xfrm>
          <a:custGeom>
            <a:rect b="b" l="l" r="r" t="t"/>
            <a:pathLst>
              <a:path extrusionOk="0" h="10287000" w="4866751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204164" t="0"/>
            </a:stretch>
          </a:blipFill>
          <a:ln>
            <a:noFill/>
          </a:ln>
        </p:spPr>
      </p:sp>
      <p:sp>
        <p:nvSpPr>
          <p:cNvPr id="139" name="Google Shape;139;p17"/>
          <p:cNvSpPr txBox="1"/>
          <p:nvPr/>
        </p:nvSpPr>
        <p:spPr>
          <a:xfrm>
            <a:off x="4866751" y="626533"/>
            <a:ext cx="12082620" cy="1090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Как работи проекта?</a:t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9374189" y="-12700"/>
            <a:ext cx="9144000" cy="4416475"/>
          </a:xfrm>
          <a:custGeom>
            <a:rect b="b" l="l" r="r" t="t"/>
            <a:pathLst>
              <a:path extrusionOk="0" h="4416475" w="9144000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2921" l="-61888" r="0" t="0"/>
            </a:stretch>
          </a:blipFill>
          <a:ln>
            <a:noFill/>
          </a:ln>
        </p:spPr>
      </p:sp>
      <p:sp>
        <p:nvSpPr>
          <p:cNvPr id="141" name="Google Shape;141;p17"/>
          <p:cNvSpPr/>
          <p:nvPr/>
        </p:nvSpPr>
        <p:spPr>
          <a:xfrm>
            <a:off x="13673889" y="8068363"/>
            <a:ext cx="4844300" cy="2218637"/>
          </a:xfrm>
          <a:custGeom>
            <a:rect b="b" l="l" r="r" t="t"/>
            <a:pathLst>
              <a:path extrusionOk="0" h="2218637" w="4844300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1888" r="0" t="-145633"/>
            </a:stretch>
          </a:blipFill>
          <a:ln>
            <a:noFill/>
          </a:ln>
        </p:spPr>
      </p:sp>
      <p:pic>
        <p:nvPicPr>
          <p:cNvPr id="142" name="Google Shape;14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3000" y="2494600"/>
            <a:ext cx="7930099" cy="412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8113" y="6846745"/>
            <a:ext cx="10431774" cy="23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82125" y="2494600"/>
            <a:ext cx="8592327" cy="412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/>
          <p:nvPr/>
        </p:nvSpPr>
        <p:spPr>
          <a:xfrm flipH="1">
            <a:off x="-1" y="0"/>
            <a:ext cx="18518189" cy="10287000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18"/>
          <p:cNvSpPr/>
          <p:nvPr/>
        </p:nvSpPr>
        <p:spPr>
          <a:xfrm flipH="1">
            <a:off x="12449169" y="0"/>
            <a:ext cx="6100247" cy="10287000"/>
          </a:xfrm>
          <a:custGeom>
            <a:rect b="b" l="l" r="r" t="t"/>
            <a:pathLst>
              <a:path extrusionOk="0" h="10287000" w="6100247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426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8"/>
          <p:cNvSpPr/>
          <p:nvPr/>
        </p:nvSpPr>
        <p:spPr>
          <a:xfrm flipH="1">
            <a:off x="0" y="0"/>
            <a:ext cx="6356656" cy="10369916"/>
          </a:xfrm>
          <a:custGeom>
            <a:rect b="b" l="l" r="r" t="t"/>
            <a:pathLst>
              <a:path extrusionOk="0" h="10369916" w="635665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34752" r="0" t="0"/>
            </a:stretch>
          </a:blipFill>
          <a:ln>
            <a:noFill/>
          </a:ln>
        </p:spPr>
      </p:sp>
      <p:sp>
        <p:nvSpPr>
          <p:cNvPr id="152" name="Google Shape;152;p18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4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5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Технологии</a:t>
            </a:r>
            <a:endParaRPr b="1" sz="115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3449" y="2200988"/>
            <a:ext cx="3218376" cy="58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2800" y="3047988"/>
            <a:ext cx="5035400" cy="50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27450" y="2676525"/>
            <a:ext cx="8176899" cy="57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/>
          <p:nvPr/>
        </p:nvSpPr>
        <p:spPr>
          <a:xfrm>
            <a:off x="374425" y="319194"/>
            <a:ext cx="3043952" cy="3017200"/>
          </a:xfrm>
          <a:custGeom>
            <a:rect b="b" l="l" r="r" t="t"/>
            <a:pathLst>
              <a:path extrusionOk="0" h="3017200" w="3043952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18"/>
          <p:cNvSpPr/>
          <p:nvPr/>
        </p:nvSpPr>
        <p:spPr>
          <a:xfrm>
            <a:off x="14471225" y="319200"/>
            <a:ext cx="3667636" cy="3106149"/>
          </a:xfrm>
          <a:custGeom>
            <a:rect b="b" l="l" r="r" t="t"/>
            <a:pathLst>
              <a:path extrusionOk="0" h="3413350" w="3933122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7618" l="0" r="0" t="-7609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/>
          <p:nvPr/>
        </p:nvSpPr>
        <p:spPr>
          <a:xfrm flipH="1">
            <a:off x="-1" y="0"/>
            <a:ext cx="18518189" cy="10294858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19"/>
          <p:cNvSpPr/>
          <p:nvPr/>
        </p:nvSpPr>
        <p:spPr>
          <a:xfrm>
            <a:off x="14505670" y="5949325"/>
            <a:ext cx="4015164" cy="4337339"/>
          </a:xfrm>
          <a:custGeom>
            <a:rect b="b" l="l" r="r" t="t"/>
            <a:pathLst>
              <a:path extrusionOk="0" h="5861269" w="713807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52748" r="0" t="-11389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9"/>
          <p:cNvSpPr/>
          <p:nvPr/>
        </p:nvSpPr>
        <p:spPr>
          <a:xfrm rot="3813788">
            <a:off x="-5187675" y="-1970312"/>
            <a:ext cx="10036630" cy="9947208"/>
          </a:xfrm>
          <a:custGeom>
            <a:rect b="b" l="l" r="r" t="t"/>
            <a:pathLst>
              <a:path extrusionOk="0" h="9951936" w="10041401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19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Процес на работа</a:t>
            </a:r>
            <a:endParaRPr b="1" sz="96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19"/>
          <p:cNvGrpSpPr/>
          <p:nvPr/>
        </p:nvGrpSpPr>
        <p:grpSpPr>
          <a:xfrm>
            <a:off x="1302050" y="3453997"/>
            <a:ext cx="14124138" cy="5988193"/>
            <a:chOff x="0" y="1392000"/>
            <a:chExt cx="7883973" cy="3113014"/>
          </a:xfrm>
        </p:grpSpPr>
        <p:pic>
          <p:nvPicPr>
            <p:cNvPr id="167" name="Google Shape;167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1462025"/>
              <a:ext cx="6505201" cy="3042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9"/>
            <p:cNvPicPr preferRelativeResize="0"/>
            <p:nvPr/>
          </p:nvPicPr>
          <p:blipFill rotWithShape="1">
            <a:blip r:embed="rId6">
              <a:alphaModFix/>
            </a:blip>
            <a:srcRect b="0" l="32134" r="35689" t="0"/>
            <a:stretch/>
          </p:blipFill>
          <p:spPr>
            <a:xfrm>
              <a:off x="5790825" y="1392000"/>
              <a:ext cx="2093148" cy="3043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19"/>
          <p:cNvSpPr txBox="1"/>
          <p:nvPr/>
        </p:nvSpPr>
        <p:spPr>
          <a:xfrm>
            <a:off x="1859000" y="5636425"/>
            <a:ext cx="1886100" cy="708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Сряда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 вечер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1958900" y="7117575"/>
            <a:ext cx="1686300" cy="708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Четвъ</a:t>
            </a:r>
            <a:r>
              <a:rPr b="1" lang="en-US" sz="1700">
                <a:solidFill>
                  <a:schemeClr val="lt1"/>
                </a:solidFill>
              </a:rPr>
              <a:t>ртък 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сутрин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7833450" y="6094100"/>
            <a:ext cx="1686300" cy="708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Четвъртък 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вечер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8415950" y="3650450"/>
            <a:ext cx="1686300" cy="708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Петък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сутрин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11138625" y="7012800"/>
            <a:ext cx="1686300" cy="708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Петък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вечер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14505675" y="5949325"/>
            <a:ext cx="1686300" cy="708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Събота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рано сутрин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1417375" y="46958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Идея</a:t>
            </a: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2769900" y="72483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Карта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5619900" y="62249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Java</a:t>
            </a:r>
            <a:endParaRPr/>
          </a:p>
        </p:txBody>
      </p:sp>
      <p:sp>
        <p:nvSpPr>
          <p:cNvPr id="178" name="Google Shape;178;p19"/>
          <p:cNvSpPr txBox="1"/>
          <p:nvPr/>
        </p:nvSpPr>
        <p:spPr>
          <a:xfrm>
            <a:off x="7833450" y="478950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Java/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Web</a:t>
            </a:r>
            <a:endParaRPr/>
          </a:p>
        </p:txBody>
      </p:sp>
      <p:sp>
        <p:nvSpPr>
          <p:cNvPr id="179" name="Google Shape;179;p19"/>
          <p:cNvSpPr txBox="1"/>
          <p:nvPr/>
        </p:nvSpPr>
        <p:spPr>
          <a:xfrm>
            <a:off x="9012000" y="680210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Web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12327750" y="60801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</a:rPr>
              <a:t>Финал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20"/>
          <p:cNvSpPr/>
          <p:nvPr/>
        </p:nvSpPr>
        <p:spPr>
          <a:xfrm flipH="1">
            <a:off x="-1" y="0"/>
            <a:ext cx="18518189" cy="10287000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20"/>
          <p:cNvSpPr/>
          <p:nvPr/>
        </p:nvSpPr>
        <p:spPr>
          <a:xfrm>
            <a:off x="5012095" y="3169395"/>
            <a:ext cx="8494000" cy="5932995"/>
          </a:xfrm>
          <a:custGeom>
            <a:rect b="b" l="l" r="r" t="t"/>
            <a:pathLst>
              <a:path extrusionOk="0" h="10591800" w="15163800">
                <a:moveTo>
                  <a:pt x="15163800" y="254000"/>
                </a:moveTo>
                <a:lnTo>
                  <a:pt x="15163800" y="10337800"/>
                </a:lnTo>
                <a:cubicBezTo>
                  <a:pt x="15163800" y="10478135"/>
                  <a:pt x="15050136" y="10591800"/>
                  <a:pt x="14909800" y="10591800"/>
                </a:cubicBezTo>
                <a:lnTo>
                  <a:pt x="254000" y="10591800"/>
                </a:lnTo>
                <a:cubicBezTo>
                  <a:pt x="113665" y="10591800"/>
                  <a:pt x="0" y="10478135"/>
                  <a:pt x="0" y="10337800"/>
                </a:cubicBezTo>
                <a:lnTo>
                  <a:pt x="0" y="254000"/>
                </a:lnTo>
                <a:cubicBezTo>
                  <a:pt x="0" y="113665"/>
                  <a:pt x="113665" y="0"/>
                  <a:pt x="254000" y="0"/>
                </a:cubicBezTo>
                <a:lnTo>
                  <a:pt x="14909800" y="0"/>
                </a:lnTo>
                <a:cubicBezTo>
                  <a:pt x="15050136" y="0"/>
                  <a:pt x="15163800" y="113665"/>
                  <a:pt x="15163800" y="25400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320" r="-2319" t="0"/>
            </a:stretch>
          </a:blipFill>
          <a:ln cap="sq" cmpd="sng" w="57150">
            <a:solidFill>
              <a:srgbClr val="FF56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12229891" y="6478544"/>
            <a:ext cx="3125627" cy="3808456"/>
          </a:xfrm>
          <a:custGeom>
            <a:rect b="b" l="l" r="r" t="t"/>
            <a:pathLst>
              <a:path extrusionOk="0" h="3808456" w="3125627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59157" l="-85193" r="-99390" t="-74399"/>
            </a:stretch>
          </a:blipFill>
          <a:ln>
            <a:noFill/>
          </a:ln>
        </p:spPr>
      </p:sp>
      <p:sp>
        <p:nvSpPr>
          <p:cNvPr id="189" name="Google Shape;189;p20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83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Демо</a:t>
            </a:r>
            <a:endParaRPr b="1" sz="120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0"/>
          <p:cNvSpPr/>
          <p:nvPr/>
        </p:nvSpPr>
        <p:spPr>
          <a:xfrm flipH="1">
            <a:off x="0" y="0"/>
            <a:ext cx="6356656" cy="10369916"/>
          </a:xfrm>
          <a:custGeom>
            <a:rect b="b" l="l" r="r" t="t"/>
            <a:pathLst>
              <a:path extrusionOk="0" h="10369916" w="635665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34752" r="0" t="0"/>
            </a:stretch>
          </a:blipFill>
          <a:ln>
            <a:noFill/>
          </a:ln>
        </p:spPr>
      </p:sp>
      <p:sp>
        <p:nvSpPr>
          <p:cNvPr id="191" name="Google Shape;191;p20"/>
          <p:cNvSpPr/>
          <p:nvPr/>
        </p:nvSpPr>
        <p:spPr>
          <a:xfrm flipH="1">
            <a:off x="13857635" y="0"/>
            <a:ext cx="6803329" cy="11472625"/>
          </a:xfrm>
          <a:custGeom>
            <a:rect b="b" l="l" r="r" t="t"/>
            <a:pathLst>
              <a:path extrusionOk="0" h="11472625" w="6803329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142665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 flipH="1">
            <a:off x="648" y="-20021"/>
            <a:ext cx="18286712" cy="10327029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21"/>
          <p:cNvSpPr txBox="1"/>
          <p:nvPr/>
        </p:nvSpPr>
        <p:spPr>
          <a:xfrm>
            <a:off x="2348109" y="567873"/>
            <a:ext cx="15439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FFF2CC"/>
                </a:solidFill>
              </a:rPr>
              <a:t>Н</a:t>
            </a:r>
            <a:r>
              <a:rPr b="1" lang="en-US" sz="9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ашето преживяване</a:t>
            </a:r>
            <a:endParaRPr b="1" sz="90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1"/>
          <p:cNvSpPr/>
          <p:nvPr/>
        </p:nvSpPr>
        <p:spPr>
          <a:xfrm flipH="1" rot="10800000">
            <a:off x="0" y="8876779"/>
            <a:ext cx="4937651" cy="1410221"/>
          </a:xfrm>
          <a:custGeom>
            <a:rect b="b" l="l" r="r" t="t"/>
            <a:pathLst>
              <a:path extrusionOk="0" h="1580079" w="5309302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36891" l="0" r="-87104" t="0"/>
            </a:stretch>
          </a:blipFill>
          <a:ln>
            <a:noFill/>
          </a:ln>
        </p:spPr>
      </p:sp>
      <p:sp>
        <p:nvSpPr>
          <p:cNvPr id="199" name="Google Shape;199;p21"/>
          <p:cNvSpPr/>
          <p:nvPr/>
        </p:nvSpPr>
        <p:spPr>
          <a:xfrm rot="10800000">
            <a:off x="15495554" y="-40233"/>
            <a:ext cx="2792446" cy="1557854"/>
          </a:xfrm>
          <a:custGeom>
            <a:rect b="b" l="l" r="r" t="t"/>
            <a:pathLst>
              <a:path extrusionOk="0" h="1557854" w="2792446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76640" t="-244601"/>
            </a:stretch>
          </a:blipFill>
          <a:ln>
            <a:noFill/>
          </a:ln>
        </p:spPr>
      </p:sp>
      <p:sp>
        <p:nvSpPr>
          <p:cNvPr id="200" name="Google Shape;200;p21"/>
          <p:cNvSpPr/>
          <p:nvPr/>
        </p:nvSpPr>
        <p:spPr>
          <a:xfrm>
            <a:off x="13526299" y="8045077"/>
            <a:ext cx="4764662" cy="2241935"/>
          </a:xfrm>
          <a:custGeom>
            <a:rect b="b" l="l" r="r" t="t"/>
            <a:pathLst>
              <a:path extrusionOk="0" h="5861269" w="713807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52748" r="0" t="-113899"/>
            </a:stretch>
          </a:blipFill>
          <a:ln>
            <a:noFill/>
          </a:ln>
        </p:spPr>
      </p:sp>
      <p:sp>
        <p:nvSpPr>
          <p:cNvPr id="201" name="Google Shape;201;p21"/>
          <p:cNvSpPr/>
          <p:nvPr/>
        </p:nvSpPr>
        <p:spPr>
          <a:xfrm>
            <a:off x="814606" y="40412"/>
            <a:ext cx="3215350" cy="2440345"/>
          </a:xfrm>
          <a:custGeom>
            <a:rect b="b" l="l" r="r" t="t"/>
            <a:pathLst>
              <a:path extrusionOk="0" h="2440345" w="3215350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1399" l="0" r="0" t="-1035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1169538" y="3750475"/>
            <a:ext cx="16882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2743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FFFF"/>
                </a:solidFill>
              </a:rPr>
              <a:t>Н</a:t>
            </a: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ашият екип:</a:t>
            </a:r>
            <a:r>
              <a:rPr b="1" lang="en-US" sz="5000">
                <a:solidFill>
                  <a:srgbClr val="FFFFFF"/>
                </a:solidFill>
              </a:rPr>
              <a:t>									 Н</a:t>
            </a:r>
            <a:r>
              <a:rPr b="1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ашият ментор:</a:t>
            </a:r>
            <a:endParaRPr b="1" i="0" sz="5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646088" y="6346850"/>
            <a:ext cx="12498600" cy="26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Ростислав Ангелов	Боян Жечев      Михаел Иванов  Владимир Баре</a:t>
            </a:r>
            <a:r>
              <a:rPr b="1" lang="en-US" sz="2700">
                <a:solidFill>
                  <a:schemeClr val="lt1"/>
                </a:solidFill>
              </a:rPr>
              <a:t>в</a:t>
            </a:r>
            <a:endParaRPr sz="3600"/>
          </a:p>
        </p:txBody>
      </p:sp>
      <p:sp>
        <p:nvSpPr>
          <p:cNvPr id="204" name="Google Shape;204;p21"/>
          <p:cNvSpPr txBox="1"/>
          <p:nvPr/>
        </p:nvSpPr>
        <p:spPr>
          <a:xfrm>
            <a:off x="2348100" y="2126150"/>
            <a:ext cx="13591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</a:rPr>
              <a:t>Какво научихме от хакатона?</a:t>
            </a:r>
            <a:endParaRPr sz="1800"/>
          </a:p>
        </p:txBody>
      </p:sp>
      <p:sp>
        <p:nvSpPr>
          <p:cNvPr id="205" name="Google Shape;205;p21"/>
          <p:cNvSpPr txBox="1"/>
          <p:nvPr/>
        </p:nvSpPr>
        <p:spPr>
          <a:xfrm>
            <a:off x="13593213" y="8415650"/>
            <a:ext cx="463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  Цветомир Цанев</a:t>
            </a:r>
            <a:endParaRPr sz="2700"/>
          </a:p>
        </p:txBody>
      </p:sp>
      <p:pic>
        <p:nvPicPr>
          <p:cNvPr id="206" name="Google Shape;20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6301" y="4679600"/>
            <a:ext cx="3678890" cy="37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5538" y="4696557"/>
            <a:ext cx="2792452" cy="3723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43237" y="4696550"/>
            <a:ext cx="2536131" cy="37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90688" y="4679596"/>
            <a:ext cx="2792452" cy="3723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54613" y="4679600"/>
            <a:ext cx="2792452" cy="3723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